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363" r:id="rId3"/>
    <p:sldId id="269" r:id="rId4"/>
    <p:sldId id="312" r:id="rId5"/>
    <p:sldId id="364" r:id="rId6"/>
    <p:sldId id="365" r:id="rId7"/>
    <p:sldId id="366" r:id="rId8"/>
    <p:sldId id="367" r:id="rId9"/>
    <p:sldId id="270" r:id="rId10"/>
    <p:sldId id="368" r:id="rId11"/>
    <p:sldId id="427" r:id="rId12"/>
    <p:sldId id="371" r:id="rId13"/>
    <p:sldId id="373" r:id="rId14"/>
    <p:sldId id="375" r:id="rId15"/>
    <p:sldId id="376" r:id="rId16"/>
    <p:sldId id="379" r:id="rId17"/>
    <p:sldId id="381" r:id="rId18"/>
    <p:sldId id="386" r:id="rId19"/>
    <p:sldId id="388" r:id="rId20"/>
    <p:sldId id="390" r:id="rId21"/>
    <p:sldId id="392" r:id="rId22"/>
    <p:sldId id="429" r:id="rId23"/>
    <p:sldId id="284" r:id="rId24"/>
    <p:sldId id="431" r:id="rId25"/>
    <p:sldId id="317" r:id="rId26"/>
    <p:sldId id="318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356" r:id="rId35"/>
    <p:sldId id="424" r:id="rId36"/>
    <p:sldId id="425" r:id="rId37"/>
    <p:sldId id="426" r:id="rId38"/>
    <p:sldId id="430" r:id="rId39"/>
    <p:sldId id="359" r:id="rId40"/>
    <p:sldId id="360" r:id="rId41"/>
    <p:sldId id="361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4"/>
    <p:restoredTop sz="96405"/>
  </p:normalViewPr>
  <p:slideViewPr>
    <p:cSldViewPr snapToGrid="0" snapToObjects="1">
      <p:cViewPr varScale="1">
        <p:scale>
          <a:sx n="163" d="100"/>
          <a:sy n="163" d="100"/>
        </p:scale>
        <p:origin x="1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3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8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825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63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938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0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9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65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38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9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4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1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6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D7E85-1B34-9E4B-8FFB-D5F11E5BE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003" y="2027163"/>
            <a:ext cx="8849000" cy="1646302"/>
          </a:xfrm>
        </p:spPr>
        <p:txBody>
          <a:bodyPr/>
          <a:lstStyle/>
          <a:p>
            <a:r>
              <a:rPr lang="fr-FR" sz="4400" dirty="0"/>
              <a:t>Evaluation par les participants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3E6869-A982-A94A-B83B-58129083B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804090"/>
            <a:ext cx="7766936" cy="1096899"/>
          </a:xfrm>
        </p:spPr>
        <p:txBody>
          <a:bodyPr/>
          <a:lstStyle/>
          <a:p>
            <a:r>
              <a:rPr lang="fr-FR" sz="3200" dirty="0"/>
              <a:t>Journées </a:t>
            </a:r>
            <a:r>
              <a:rPr lang="fr-FR" sz="3200" dirty="0" err="1"/>
              <a:t>AIRe</a:t>
            </a:r>
            <a:r>
              <a:rPr lang="fr-FR" sz="3200" dirty="0"/>
              <a:t> Nancy 2023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10C6BE-CA2E-CF47-AA25-8E99D54F8C45}"/>
              </a:ext>
            </a:extLst>
          </p:cNvPr>
          <p:cNvSpPr txBox="1"/>
          <p:nvPr/>
        </p:nvSpPr>
        <p:spPr>
          <a:xfrm>
            <a:off x="6121559" y="5031614"/>
            <a:ext cx="337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329 retours des participant-e-s</a:t>
            </a:r>
          </a:p>
        </p:txBody>
      </p:sp>
    </p:spTree>
    <p:extLst>
      <p:ext uri="{BB962C8B-B14F-4D97-AF65-F5344CB8AC3E}">
        <p14:creationId xmlns:p14="http://schemas.microsoft.com/office/powerpoint/2010/main" val="1560698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ableau des réponses au formulaire Forms. Titre de la question : Note pour les interventions Ouverture/Discours officiels. Nombre de réponses : 329 réponses.">
            <a:extLst>
              <a:ext uri="{FF2B5EF4-FFF2-40B4-BE49-F238E27FC236}">
                <a16:creationId xmlns:a16="http://schemas.microsoft.com/office/drawing/2014/main" id="{66BF66D7-BE55-D140-AD57-97D80AA43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17" y="1460810"/>
            <a:ext cx="8018188" cy="33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9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bleau des réponses au formulaire Forms. Titre de la question : Note pour les Capsules vidéos&#10;. Nombre de réponses : 329 réponses.">
            <a:extLst>
              <a:ext uri="{FF2B5EF4-FFF2-40B4-BE49-F238E27FC236}">
                <a16:creationId xmlns:a16="http://schemas.microsoft.com/office/drawing/2014/main" id="{8E497180-065E-6848-8E63-AB6D61D81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7" y="1806498"/>
            <a:ext cx="7540486" cy="31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4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ableau des réponses au formulaire Forms. Titre de la question : Note pour l&amp;apos;intervention de M. Pierre FALZON. Nombre de réponses : 329 réponses.">
            <a:extLst>
              <a:ext uri="{FF2B5EF4-FFF2-40B4-BE49-F238E27FC236}">
                <a16:creationId xmlns:a16="http://schemas.microsoft.com/office/drawing/2014/main" id="{F6C84C79-D47B-2544-847E-252445EE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7" y="1688277"/>
            <a:ext cx="7954537" cy="33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bleau des réponses au formulaire Forms. Titre de la question : Note pour l&amp;apos;intervention de Mme Bénédicte AUTIER. Nombre de réponses : 329 réponses.">
            <a:extLst>
              <a:ext uri="{FF2B5EF4-FFF2-40B4-BE49-F238E27FC236}">
                <a16:creationId xmlns:a16="http://schemas.microsoft.com/office/drawing/2014/main" id="{329307CA-87AF-784C-8A08-51BF1D77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7" y="1457090"/>
            <a:ext cx="8690517" cy="36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2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ableau des réponses au formulaire Forms. Titre de la question : Note pour l&amp;apos;intervention de M. Guillaume CORDUAN. Nombre de réponses : 329 réponses.">
            <a:extLst>
              <a:ext uri="{FF2B5EF4-FFF2-40B4-BE49-F238E27FC236}">
                <a16:creationId xmlns:a16="http://schemas.microsoft.com/office/drawing/2014/main" id="{27DAE7B5-D445-E348-9B21-D37FE651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6" y="1596346"/>
            <a:ext cx="8199863" cy="34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14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ableau des réponses au formulaire Forms. Titre de la question : Note pour l&amp;apos;intervention de M. Pierre CASTELEIN. Nombre de réponses : 276 réponses.">
            <a:extLst>
              <a:ext uri="{FF2B5EF4-FFF2-40B4-BE49-F238E27FC236}">
                <a16:creationId xmlns:a16="http://schemas.microsoft.com/office/drawing/2014/main" id="{6FD475A0-7702-A341-B78F-76F85D57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9" y="1672684"/>
            <a:ext cx="8257039" cy="346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72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ableau des réponses au formulaire Forms. Titre de la question : Note pour l&amp;apos;intervention de M. Serge EBERSOLD. Nombre de réponses : 276 réponses.">
            <a:extLst>
              <a:ext uri="{FF2B5EF4-FFF2-40B4-BE49-F238E27FC236}">
                <a16:creationId xmlns:a16="http://schemas.microsoft.com/office/drawing/2014/main" id="{0228F62E-466A-304E-A0C5-FE2A2C848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42" y="1561171"/>
            <a:ext cx="772626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81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ableau des réponses au formulaire Forms. Titre de la question : Note pour l&amp;apos;intervention de Mme Manon GRANDVAL. Nombre de réponses : 276 réponses.">
            <a:extLst>
              <a:ext uri="{FF2B5EF4-FFF2-40B4-BE49-F238E27FC236}">
                <a16:creationId xmlns:a16="http://schemas.microsoft.com/office/drawing/2014/main" id="{258B1357-10B0-9F41-875B-41C34DD1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36" y="1694985"/>
            <a:ext cx="7726260" cy="324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5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ableau des réponses au formulaire Forms. Titre de la question : Note pour l&amp;apos;intervention de M. Bernard KABUTH (jeudi). Nombre de réponses : 127 réponses.">
            <a:extLst>
              <a:ext uri="{FF2B5EF4-FFF2-40B4-BE49-F238E27FC236}">
                <a16:creationId xmlns:a16="http://schemas.microsoft.com/office/drawing/2014/main" id="{5D95DAD0-D980-EA4E-A308-84BA74569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7" y="1582475"/>
            <a:ext cx="8445190" cy="35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ableau des réponses au formulaire Forms. Titre de la question : Note pour l&amp;apos;intervention de M. Laurent SOCHARD. Nombre de réponses : 126 réponses.">
            <a:extLst>
              <a:ext uri="{FF2B5EF4-FFF2-40B4-BE49-F238E27FC236}">
                <a16:creationId xmlns:a16="http://schemas.microsoft.com/office/drawing/2014/main" id="{32C8829B-939D-F64C-B30D-C1BF7AA8E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3" y="1393642"/>
            <a:ext cx="9292683" cy="39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15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4A425-8183-DB4B-AD38-D10FCB9C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 DES EVALUATIONS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A70D23-0B50-A749-B11C-E17C15A8E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Partie 1 — Objectifs des journées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Partie 2 — Séances plénières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Partie 3 — Ateliers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Partie 4 — Organisation générale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Partie 5 — Impact des journées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Partie 6 — Retour des participants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84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ableau des réponses au formulaire Forms. Titre de la question : Note pour l&amp;apos;intervention de M. Mathieu KLEIN. Nombre de réponses : 127 réponses.">
            <a:extLst>
              <a:ext uri="{FF2B5EF4-FFF2-40B4-BE49-F238E27FC236}">
                <a16:creationId xmlns:a16="http://schemas.microsoft.com/office/drawing/2014/main" id="{831B6ED2-7C6A-A140-B9F1-1CBE9E91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54" y="1439760"/>
            <a:ext cx="8333678" cy="35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0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ableau des réponses au formulaire Forms. Titre de la question : Note pour la synthèse des journées de Monsieur Thibault MARMONT. Nombre de réponses : 127 réponses.">
            <a:extLst>
              <a:ext uri="{FF2B5EF4-FFF2-40B4-BE49-F238E27FC236}">
                <a16:creationId xmlns:a16="http://schemas.microsoft.com/office/drawing/2014/main" id="{CBB4DD55-F377-634F-82C6-408270E2C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9" y="1315844"/>
            <a:ext cx="8469352" cy="35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1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ableau des réponses au formulaire Forms. Titre de la question : Note pour la clôture des journées. Nombre de réponses : 127 réponses.">
            <a:extLst>
              <a:ext uri="{FF2B5EF4-FFF2-40B4-BE49-F238E27FC236}">
                <a16:creationId xmlns:a16="http://schemas.microsoft.com/office/drawing/2014/main" id="{06D8C642-A3B7-D041-92FE-B30912DE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2" y="1552499"/>
            <a:ext cx="7720361" cy="32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6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39144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3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9600" dirty="0"/>
              <a:t>Ateliers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19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C4C84E-6DA0-E14D-9937-5E0953571A87}"/>
              </a:ext>
            </a:extLst>
          </p:cNvPr>
          <p:cNvSpPr/>
          <p:nvPr/>
        </p:nvSpPr>
        <p:spPr>
          <a:xfrm>
            <a:off x="-133815" y="-301083"/>
            <a:ext cx="12545122" cy="75605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BDE8A8-731E-434F-8F7D-0D29214C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3" y="433658"/>
            <a:ext cx="115189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4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39144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4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8000" dirty="0"/>
              <a:t>Organisation générale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8854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90331-08D8-4941-831F-55E8EFF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A293C-0C03-2841-B6E6-3F8035781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Il a été demandé aux participants de noter le niveau de satisfaction de l’organisation générale des journées. Ils ont eu le choix parmi :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Complètement satisfait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Satisfait en bonne partie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Partiellement satisfait</a:t>
            </a:r>
          </a:p>
          <a:p>
            <a:pPr lvl="1">
              <a:lnSpc>
                <a:spcPct val="150000"/>
              </a:lnSpc>
            </a:pPr>
            <a:r>
              <a:rPr lang="fr-FR" dirty="0"/>
              <a:t>Pas du tout satisfait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1758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ableau des réponses au formulaire Forms. Titre de la question : Facilité d&amp;apos;inscription aux journées. Nombre de réponses : 97 réponses.">
            <a:extLst>
              <a:ext uri="{FF2B5EF4-FFF2-40B4-BE49-F238E27FC236}">
                <a16:creationId xmlns:a16="http://schemas.microsoft.com/office/drawing/2014/main" id="{28C5C536-FA37-5F4B-8830-284E67F5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" y="1626896"/>
            <a:ext cx="8233316" cy="345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29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ableau des réponses au formulaire Forms. Titre de la question : Accueil des participants. Nombre de réponses : 97 réponses.">
            <a:extLst>
              <a:ext uri="{FF2B5EF4-FFF2-40B4-BE49-F238E27FC236}">
                <a16:creationId xmlns:a16="http://schemas.microsoft.com/office/drawing/2014/main" id="{DAA8AB3E-C07F-8147-9EB4-7364233D6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5" y="1659960"/>
            <a:ext cx="9136566" cy="383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05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ableau des réponses au formulaire Forms. Titre de la question : Les interventions. Nombre de réponses : 97 réponses.">
            <a:extLst>
              <a:ext uri="{FF2B5EF4-FFF2-40B4-BE49-F238E27FC236}">
                <a16:creationId xmlns:a16="http://schemas.microsoft.com/office/drawing/2014/main" id="{DA022A41-38D9-3743-9B1A-3EE2B5A59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4" y="1769242"/>
            <a:ext cx="7921083" cy="33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4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49902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1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6600" dirty="0"/>
              <a:t>Objectifs des journées</a:t>
            </a:r>
          </a:p>
          <a:p>
            <a:pPr algn="ctr"/>
            <a:r>
              <a:rPr lang="fr-FR" sz="3200" dirty="0"/>
              <a:t>déclarés pour la formation continue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2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bleau des réponses au formulaire Forms. Titre de la question : Les débats. Nombre de réponses : 97 réponses.">
            <a:extLst>
              <a:ext uri="{FF2B5EF4-FFF2-40B4-BE49-F238E27FC236}">
                <a16:creationId xmlns:a16="http://schemas.microsoft.com/office/drawing/2014/main" id="{FA58901B-DC6C-D84C-929B-932B89AA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20" y="1884129"/>
            <a:ext cx="7753815" cy="32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81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ableau des réponses au formulaire Forms. Titre de la question : Les ateliers. Nombre de réponses : 97 réponses.">
            <a:extLst>
              <a:ext uri="{FF2B5EF4-FFF2-40B4-BE49-F238E27FC236}">
                <a16:creationId xmlns:a16="http://schemas.microsoft.com/office/drawing/2014/main" id="{401A8E54-8571-E440-9DC1-138A0720D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8" y="1873404"/>
            <a:ext cx="8044729" cy="338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25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ableau des réponses au formulaire Forms. Titre de la question : Les pauses. Nombre de réponses : 97 réponses.">
            <a:extLst>
              <a:ext uri="{FF2B5EF4-FFF2-40B4-BE49-F238E27FC236}">
                <a16:creationId xmlns:a16="http://schemas.microsoft.com/office/drawing/2014/main" id="{03236B96-F98E-064E-8E5A-FA29AFC6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0" y="1653781"/>
            <a:ext cx="8779727" cy="36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451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ableau des réponses au formulaire Forms. Titre de la question : Les repas. Nombre de réponses : 97 réponses.">
            <a:extLst>
              <a:ext uri="{FF2B5EF4-FFF2-40B4-BE49-F238E27FC236}">
                <a16:creationId xmlns:a16="http://schemas.microsoft.com/office/drawing/2014/main" id="{C570C01A-3E6B-1B4A-A4B9-37654893E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761892"/>
            <a:ext cx="8177424" cy="34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98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39144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5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8000" dirty="0"/>
              <a:t>Impact des journées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0815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ableau des réponses au formulaire Forms. Titre de la question : Pensez-vous que ces journées auront un impact dans votre travail ?. Nombre de réponses : 97 réponses.">
            <a:extLst>
              <a:ext uri="{FF2B5EF4-FFF2-40B4-BE49-F238E27FC236}">
                <a16:creationId xmlns:a16="http://schemas.microsoft.com/office/drawing/2014/main" id="{A92A245C-AB4C-404C-B516-1A05D9FC6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2" y="1650381"/>
            <a:ext cx="8336657" cy="350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65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ableau des réponses au formulaire Forms. Titre de la question : Pensez-vous que ces journées induiront -à court ou moyen terme- des changements dans les projets et pratiques de votre DITEP ?. Nombre de réponses : 97 réponses.">
            <a:extLst>
              <a:ext uri="{FF2B5EF4-FFF2-40B4-BE49-F238E27FC236}">
                <a16:creationId xmlns:a16="http://schemas.microsoft.com/office/drawing/2014/main" id="{5378E37A-E434-4B4E-9710-B4F178760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1" y="1639972"/>
            <a:ext cx="7631151" cy="34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39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ableau des réponses au formulaire Forms. Titre de la question : Seriez-vous intéressé(e) par la mise en place d’approfondissement des sujets traités ?. Nombre de réponses : 97 réponses.">
            <a:extLst>
              <a:ext uri="{FF2B5EF4-FFF2-40B4-BE49-F238E27FC236}">
                <a16:creationId xmlns:a16="http://schemas.microsoft.com/office/drawing/2014/main" id="{E1C133E4-26D7-4546-A323-0EF06671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2" y="1505415"/>
            <a:ext cx="8867436" cy="372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725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D7AD09-4384-1140-B6B7-0A1782B4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suites souhaiteriez-vous voir apporter à ces journées de réflexion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9202A-CD5D-A941-A9E5-C37F254AB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 qui revient le plus dans les réponses :</a:t>
            </a:r>
          </a:p>
          <a:p>
            <a:pPr lvl="1"/>
            <a:r>
              <a:rPr lang="fr-FR" dirty="0"/>
              <a:t>Co-construction des projets d'établissements avec les enfants, les adolescents, leurs parents et les jeunes adultes</a:t>
            </a:r>
          </a:p>
          <a:p>
            <a:pPr lvl="1"/>
            <a:r>
              <a:rPr lang="fr-FR" dirty="0"/>
              <a:t>Retours d’expériences, beaucoup de témoignages, des mises en situation </a:t>
            </a:r>
          </a:p>
          <a:p>
            <a:pPr lvl="1"/>
            <a:r>
              <a:rPr lang="fr-FR" dirty="0"/>
              <a:t>Approfondir l’approche clinique </a:t>
            </a:r>
          </a:p>
          <a:p>
            <a:pPr lvl="1"/>
            <a:r>
              <a:rPr lang="fr-FR" dirty="0"/>
              <a:t>Dynamique des territoires, Des poursuites en région </a:t>
            </a:r>
          </a:p>
          <a:p>
            <a:pPr lvl="1"/>
            <a:r>
              <a:rPr lang="fr-FR" dirty="0"/>
              <a:t>La place des familles aux journées de </a:t>
            </a:r>
            <a:r>
              <a:rPr lang="fr-FR" dirty="0" err="1"/>
              <a:t>l'AIRe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Un approfondissement et un accompagnement aux réflexions mises en place</a:t>
            </a:r>
          </a:p>
          <a:p>
            <a:pPr lvl="1"/>
            <a:r>
              <a:rPr lang="fr-FR" dirty="0"/>
              <a:t>Echanges sur les différentes approches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319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39144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6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8000" dirty="0"/>
              <a:t>Retours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58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DE60F-5936-E342-A6B7-0E3C9D9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Entrée de formation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E7D0B9-23E1-0940-8681-3A6447303E07}"/>
              </a:ext>
            </a:extLst>
          </p:cNvPr>
          <p:cNvSpPr txBox="1">
            <a:spLocks/>
          </p:cNvSpPr>
          <p:nvPr/>
        </p:nvSpPr>
        <p:spPr>
          <a:xfrm>
            <a:off x="606419" y="3762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Fin de formation</a:t>
            </a:r>
          </a:p>
        </p:txBody>
      </p:sp>
      <p:pic>
        <p:nvPicPr>
          <p:cNvPr id="1026" name="Picture 2" descr="Tableau des réponses au formulaire Forms. Titre de la question : Avoir des connaissances sur des pluralités d’approches cliniques exploitables auprès des usagers dans les dispositifs ITEP.. Nombre de réponses : 212 réponses.">
            <a:extLst>
              <a:ext uri="{FF2B5EF4-FFF2-40B4-BE49-F238E27FC236}">
                <a16:creationId xmlns:a16="http://schemas.microsoft.com/office/drawing/2014/main" id="{1F237661-B851-D745-8322-5E94CE57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0000"/>
            <a:ext cx="5241004" cy="237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eau des réponses au formulaire Forms. Titre de la question : Avoir des connaissances sur des pluralités d’approches cliniques exploitables auprès des usagers dans les Dispositifs ITEP. Nombre de réponses : 97 réponses.">
            <a:extLst>
              <a:ext uri="{FF2B5EF4-FFF2-40B4-BE49-F238E27FC236}">
                <a16:creationId xmlns:a16="http://schemas.microsoft.com/office/drawing/2014/main" id="{6D676039-9A94-C442-84DA-F8301184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445126"/>
            <a:ext cx="5451167" cy="24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710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90331-08D8-4941-831F-55E8EFF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Retours positifs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A293C-0C03-2841-B6E6-3F8035781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Richesse des partages en atelier</a:t>
            </a:r>
          </a:p>
          <a:p>
            <a:r>
              <a:rPr lang="fr-FR" dirty="0"/>
              <a:t>Dessins avec la participation de PAVO</a:t>
            </a:r>
          </a:p>
          <a:p>
            <a:r>
              <a:rPr lang="fr-FR" dirty="0"/>
              <a:t>Capsules vidéos </a:t>
            </a:r>
          </a:p>
          <a:p>
            <a:r>
              <a:rPr lang="fr-FR" dirty="0"/>
              <a:t>Interventions intéressantes et enrichissantes pour la majorité</a:t>
            </a:r>
          </a:p>
          <a:p>
            <a:endParaRPr lang="fr-FR" dirty="0"/>
          </a:p>
          <a:p>
            <a:r>
              <a:rPr lang="fr-FR" dirty="0"/>
              <a:t>Accueil et l’organisation des temps informels, la disponibilité des bonnets rouges…</a:t>
            </a:r>
          </a:p>
          <a:p>
            <a:r>
              <a:rPr lang="fr-FR" dirty="0"/>
              <a:t>Le lieu, le cadre</a:t>
            </a:r>
          </a:p>
          <a:p>
            <a:r>
              <a:rPr lang="fr-FR" dirty="0"/>
              <a:t>Fluidité de la gestion logistique, qualité de l'accueil, gestion du vestiaire</a:t>
            </a:r>
          </a:p>
          <a:p>
            <a:endParaRPr lang="fr-FR" dirty="0"/>
          </a:p>
          <a:p>
            <a:r>
              <a:rPr lang="fr-FR" dirty="0"/>
              <a:t>Les repas étaient très bons. Les pauses étaient bien organisées </a:t>
            </a:r>
          </a:p>
          <a:p>
            <a:endParaRPr lang="fr-FR" dirty="0"/>
          </a:p>
          <a:p>
            <a:r>
              <a:rPr lang="fr-FR" dirty="0"/>
              <a:t>Les numéros d’ateliers sur les badges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85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D90331-08D8-4941-831F-55E8EFFE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Retours négatifs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EA293C-0C03-2841-B6E6-3F8035781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L'intitulé ce certains ateliers notamment ne correspondait pas au contenu</a:t>
            </a:r>
          </a:p>
          <a:p>
            <a:r>
              <a:rPr lang="fr-FR" dirty="0"/>
              <a:t>Manque d’échange et d’interactivité sur certains ateliers</a:t>
            </a:r>
          </a:p>
          <a:p>
            <a:endParaRPr lang="fr-FR" dirty="0"/>
          </a:p>
          <a:p>
            <a:r>
              <a:rPr lang="fr-FR" dirty="0"/>
              <a:t>Moins d’exemple de terrain </a:t>
            </a:r>
          </a:p>
          <a:p>
            <a:r>
              <a:rPr lang="fr-FR" dirty="0"/>
              <a:t>Choix des intervenants </a:t>
            </a:r>
          </a:p>
          <a:p>
            <a:r>
              <a:rPr lang="fr-FR" dirty="0"/>
              <a:t>Trop politique, Redondance du contenus des interventions</a:t>
            </a:r>
          </a:p>
          <a:p>
            <a:endParaRPr lang="fr-FR" dirty="0"/>
          </a:p>
          <a:p>
            <a:r>
              <a:rPr lang="fr-FR" dirty="0"/>
              <a:t>Gestion de la clim</a:t>
            </a:r>
          </a:p>
          <a:p>
            <a:r>
              <a:rPr lang="fr-FR" dirty="0"/>
              <a:t>Dommage de ne pas avoir de bouteille d’eau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50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DE60F-5936-E342-A6B7-0E3C9D9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Entrée de formation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E7D0B9-23E1-0940-8681-3A6447303E07}"/>
              </a:ext>
            </a:extLst>
          </p:cNvPr>
          <p:cNvSpPr txBox="1">
            <a:spLocks/>
          </p:cNvSpPr>
          <p:nvPr/>
        </p:nvSpPr>
        <p:spPr>
          <a:xfrm>
            <a:off x="606419" y="3762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Fin de formation</a:t>
            </a:r>
          </a:p>
        </p:txBody>
      </p:sp>
      <p:pic>
        <p:nvPicPr>
          <p:cNvPr id="2050" name="Picture 2" descr="Tableau des réponses au formulaire Forms. Titre de la question : Avoir la capacité d’optimiser mes interventions auprès du public accompagné dans un contexte d’accélérations sociétales. Nombre de réponses : 212 réponses.">
            <a:extLst>
              <a:ext uri="{FF2B5EF4-FFF2-40B4-BE49-F238E27FC236}">
                <a16:creationId xmlns:a16="http://schemas.microsoft.com/office/drawing/2014/main" id="{9230A73B-5222-4543-B4EF-47032D285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1197344"/>
            <a:ext cx="5661639" cy="256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bleau des réponses au formulaire Forms. Titre de la question : Avoir la capacité d’optimiser leurs interventions auprès du public accompagné dans un contexte d’accélérations sociétales. Nombre de réponses : 97 réponses.">
            <a:extLst>
              <a:ext uri="{FF2B5EF4-FFF2-40B4-BE49-F238E27FC236}">
                <a16:creationId xmlns:a16="http://schemas.microsoft.com/office/drawing/2014/main" id="{394E91AC-E3C1-CA45-A6A8-314071C9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4495094"/>
            <a:ext cx="5592805" cy="25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5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DE60F-5936-E342-A6B7-0E3C9D9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Entrée de formation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E7D0B9-23E1-0940-8681-3A6447303E07}"/>
              </a:ext>
            </a:extLst>
          </p:cNvPr>
          <p:cNvSpPr txBox="1">
            <a:spLocks/>
          </p:cNvSpPr>
          <p:nvPr/>
        </p:nvSpPr>
        <p:spPr>
          <a:xfrm>
            <a:off x="606419" y="3762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Fin de formation</a:t>
            </a:r>
          </a:p>
        </p:txBody>
      </p:sp>
      <p:pic>
        <p:nvPicPr>
          <p:cNvPr id="3074" name="Picture 2" descr="Tableau des réponses au formulaire Forms. Titre de la question : Avoir la capacité d’initier des projets, qui intègrent les codes et « outils » actuels, utiles, adaptés à l’environnement et à la situation de chaque personne. Nombre de réponses : 212 réponses.">
            <a:extLst>
              <a:ext uri="{FF2B5EF4-FFF2-40B4-BE49-F238E27FC236}">
                <a16:creationId xmlns:a16="http://schemas.microsoft.com/office/drawing/2014/main" id="{416B0EA3-FF7D-CA4D-B3DC-2D11901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70000"/>
            <a:ext cx="5270479" cy="23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bleau des réponses au formulaire Forms. Titre de la question : Avoir la capacité d’initier des projets, qui intègrent les codes et « outils » actuels, utiles, adaptés à l’environnement et à la situation de chaque personne. Nombre de réponses : 97 réponses.">
            <a:extLst>
              <a:ext uri="{FF2B5EF4-FFF2-40B4-BE49-F238E27FC236}">
                <a16:creationId xmlns:a16="http://schemas.microsoft.com/office/drawing/2014/main" id="{FDD1EF96-4741-D348-87B8-43C6CB55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366846"/>
            <a:ext cx="5623972" cy="25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02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DE60F-5936-E342-A6B7-0E3C9D9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Entrée de formation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E7D0B9-23E1-0940-8681-3A6447303E07}"/>
              </a:ext>
            </a:extLst>
          </p:cNvPr>
          <p:cNvSpPr txBox="1">
            <a:spLocks/>
          </p:cNvSpPr>
          <p:nvPr/>
        </p:nvSpPr>
        <p:spPr>
          <a:xfrm>
            <a:off x="606419" y="3762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Fin de formation</a:t>
            </a:r>
          </a:p>
        </p:txBody>
      </p:sp>
      <p:pic>
        <p:nvPicPr>
          <p:cNvPr id="4098" name="Picture 2" descr="Tableau des réponses au formulaire Forms. Titre de la question : S’appuyer sur des pratiques innovantes exposées dans les ateliers ou par les chercheurs intervenants. Nombre de réponses : 212 réponses.">
            <a:extLst>
              <a:ext uri="{FF2B5EF4-FFF2-40B4-BE49-F238E27FC236}">
                <a16:creationId xmlns:a16="http://schemas.microsoft.com/office/drawing/2014/main" id="{E71E8FDE-2742-134C-BD5E-6D8BD45A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1130853"/>
            <a:ext cx="5808422" cy="263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ableau des réponses au formulaire Forms. Titre de la question : S’appuyer sur des pratiques innovantes exposées dans les ateliers ou par les chercheurs intervenants. Nombre de réponses : 97 réponses.">
            <a:extLst>
              <a:ext uri="{FF2B5EF4-FFF2-40B4-BE49-F238E27FC236}">
                <a16:creationId xmlns:a16="http://schemas.microsoft.com/office/drawing/2014/main" id="{07744BED-0A7B-2343-8C7E-5C84B7E50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4422438"/>
            <a:ext cx="5777159" cy="26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9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DE60F-5936-E342-A6B7-0E3C9D91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fr-FR" dirty="0"/>
              <a:t>Entrée de formation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CE7D0B9-23E1-0940-8681-3A6447303E07}"/>
              </a:ext>
            </a:extLst>
          </p:cNvPr>
          <p:cNvSpPr txBox="1">
            <a:spLocks/>
          </p:cNvSpPr>
          <p:nvPr/>
        </p:nvSpPr>
        <p:spPr>
          <a:xfrm>
            <a:off x="606419" y="376203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Fin de formation</a:t>
            </a:r>
          </a:p>
        </p:txBody>
      </p:sp>
      <p:pic>
        <p:nvPicPr>
          <p:cNvPr id="5122" name="Picture 2" descr="Tableau des réponses au formulaire Forms. Titre de la question : Avoir la capacité de développer des projets qui prennent en compte les décalages entre l’évolution de chaque usager et les attendus environnementaux. Nombre de réponses : 212 réponses.">
            <a:extLst>
              <a:ext uri="{FF2B5EF4-FFF2-40B4-BE49-F238E27FC236}">
                <a16:creationId xmlns:a16="http://schemas.microsoft.com/office/drawing/2014/main" id="{BF34573F-2AC3-A648-9ED3-160D9EF7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1148575"/>
            <a:ext cx="5540374" cy="25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ableau des réponses au formulaire Forms. Titre de la question : Avoir la capacité de développer des projets qui prennent en compte les décalages entre l’évolution de chaque usager et les attendus environnementaux. Nombre de réponses : 97 réponses.">
            <a:extLst>
              <a:ext uri="{FF2B5EF4-FFF2-40B4-BE49-F238E27FC236}">
                <a16:creationId xmlns:a16="http://schemas.microsoft.com/office/drawing/2014/main" id="{287079BD-8BA5-0C43-A27B-D2254849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19" y="4383149"/>
            <a:ext cx="5587982" cy="25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5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21DF7-5D53-DB49-BC7F-F1879E83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6E611D-744B-AD4E-8CEE-9A044A581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EFE233-088C-D448-BE00-4A5956DDD3A1}"/>
              </a:ext>
            </a:extLst>
          </p:cNvPr>
          <p:cNvSpPr/>
          <p:nvPr/>
        </p:nvSpPr>
        <p:spPr>
          <a:xfrm>
            <a:off x="-179882" y="-149902"/>
            <a:ext cx="12531777" cy="7195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/>
              <a:t>Partie 2</a:t>
            </a:r>
          </a:p>
          <a:p>
            <a:pPr algn="ctr"/>
            <a:r>
              <a:rPr lang="fr-FR" sz="6600" dirty="0"/>
              <a:t>-</a:t>
            </a:r>
          </a:p>
          <a:p>
            <a:pPr algn="ctr"/>
            <a:r>
              <a:rPr lang="fr-FR" sz="9600" dirty="0"/>
              <a:t>Séances plénières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5075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{14FE4725-D553-7346-8619-D1D851A5EADB}tf10001060</Template>
  <TotalTime>2378</TotalTime>
  <Words>349</Words>
  <Application>Microsoft Macintosh PowerPoint</Application>
  <PresentationFormat>Grand écran</PresentationFormat>
  <Paragraphs>80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Trebuchet MS</vt:lpstr>
      <vt:lpstr>Wingdings 3</vt:lpstr>
      <vt:lpstr>Facette</vt:lpstr>
      <vt:lpstr>Evaluation par les participants</vt:lpstr>
      <vt:lpstr>SOMMAIRE DES EVALUATIONS</vt:lpstr>
      <vt:lpstr>2019</vt:lpstr>
      <vt:lpstr>Entrée de formation</vt:lpstr>
      <vt:lpstr>Entrée de formation</vt:lpstr>
      <vt:lpstr>Entrée de formation</vt:lpstr>
      <vt:lpstr>Entrée de formation</vt:lpstr>
      <vt:lpstr>Entrée de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Quelles suites souhaiteriez-vous voir apporter à ces journées de réflexion ?</vt:lpstr>
      <vt:lpstr>Présentation PowerPoint</vt:lpstr>
      <vt:lpstr>Retours positifs</vt:lpstr>
      <vt:lpstr>Retours négatifs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Journées AIRe 2019 </dc:title>
  <dc:creator>Microsoft Office User</dc:creator>
  <cp:lastModifiedBy>Microsoft Office User</cp:lastModifiedBy>
  <cp:revision>253</cp:revision>
  <cp:lastPrinted>2020-03-10T10:27:04Z</cp:lastPrinted>
  <dcterms:created xsi:type="dcterms:W3CDTF">2020-02-14T07:20:46Z</dcterms:created>
  <dcterms:modified xsi:type="dcterms:W3CDTF">2024-01-24T10:35:02Z</dcterms:modified>
</cp:coreProperties>
</file>